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290" r:id="rId2"/>
    <p:sldId id="2349" r:id="rId3"/>
    <p:sldId id="2356" r:id="rId4"/>
    <p:sldId id="2316" r:id="rId5"/>
    <p:sldId id="2350" r:id="rId6"/>
    <p:sldId id="2351" r:id="rId7"/>
    <p:sldId id="2221" r:id="rId8"/>
    <p:sldId id="2222" r:id="rId9"/>
    <p:sldId id="2314" r:id="rId10"/>
    <p:sldId id="2300" r:id="rId11"/>
    <p:sldId id="2352" r:id="rId12"/>
    <p:sldId id="2330" r:id="rId13"/>
    <p:sldId id="2331" r:id="rId14"/>
    <p:sldId id="2357" r:id="rId15"/>
    <p:sldId id="2214" r:id="rId16"/>
    <p:sldId id="2301" r:id="rId17"/>
    <p:sldId id="2353" r:id="rId18"/>
    <p:sldId id="2358" r:id="rId19"/>
    <p:sldId id="2359" r:id="rId20"/>
    <p:sldId id="2360" r:id="rId21"/>
    <p:sldId id="2361" r:id="rId22"/>
    <p:sldId id="2355" r:id="rId23"/>
  </p:sldIdLst>
  <p:sldSz cx="12190413" cy="6859588"/>
  <p:notesSz cx="6858000" cy="9144000"/>
  <p:custDataLst>
    <p:tags r:id="rId26"/>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5" userDrawn="1">
          <p15:clr>
            <a:srgbClr val="A4A3A4"/>
          </p15:clr>
        </p15:guide>
        <p15:guide id="2" pos="1937" userDrawn="1">
          <p15:clr>
            <a:srgbClr val="A4A3A4"/>
          </p15:clr>
        </p15:guide>
      </p15:sldGuideLst>
    </p:ext>
    <p:ext uri="{2D200454-40CA-4A62-9FC3-DE9A4176ACB9}">
      <p15:notesGuideLst xmlns:p15="http://schemas.microsoft.com/office/powerpoint/2012/main">
        <p15:guide id="1" orient="horz" pos="2894">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a:srgbClr val="2752A0"/>
    <a:srgbClr val="495666"/>
    <a:srgbClr val="044491"/>
    <a:srgbClr val="0070C0"/>
    <a:srgbClr val="384556"/>
    <a:srgbClr val="F2F2F2"/>
    <a:srgbClr val="C00000"/>
    <a:srgbClr val="1481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5" autoAdjust="0"/>
    <p:restoredTop sz="96318" autoAdjust="0"/>
  </p:normalViewPr>
  <p:slideViewPr>
    <p:cSldViewPr showGuides="1">
      <p:cViewPr varScale="1">
        <p:scale>
          <a:sx n="64" d="100"/>
          <a:sy n="64" d="100"/>
        </p:scale>
        <p:origin x="140" y="48"/>
      </p:cViewPr>
      <p:guideLst>
        <p:guide orient="horz" pos="1265"/>
        <p:guide pos="1937"/>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94"/>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2024/6/7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82506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2024/6/7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701961865"/>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a:t>
            </a:fld>
            <a:endParaRPr lang="zh-CN" altLang="en-US"/>
          </a:p>
        </p:txBody>
      </p:sp>
    </p:spTree>
    <p:extLst>
      <p:ext uri="{BB962C8B-B14F-4D97-AF65-F5344CB8AC3E}">
        <p14:creationId xmlns:p14="http://schemas.microsoft.com/office/powerpoint/2010/main" val="388634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5">
              <a:alphaModFix amt="6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20" name="文本框 19"/>
          <p:cNvSpPr txBox="1"/>
          <p:nvPr/>
        </p:nvSpPr>
        <p:spPr>
          <a:xfrm>
            <a:off x="1270635" y="3506470"/>
            <a:ext cx="3380105" cy="398780"/>
          </a:xfrm>
          <a:prstGeom prst="rect">
            <a:avLst/>
          </a:prstGeom>
          <a:noFill/>
        </p:spPr>
        <p:txBody>
          <a:bodyPr wrap="square" rtlCol="0">
            <a:spAutoFit/>
          </a:bodyPr>
          <a:lstStyle/>
          <a:p>
            <a:r>
              <a:rPr lang="en-US" altLang="zh-CN" sz="2000" dirty="0" smtClean="0">
                <a:solidFill>
                  <a:schemeClr val="bg1"/>
                </a:solidFill>
              </a:rPr>
              <a:t>DIYIZHANG</a:t>
            </a:r>
          </a:p>
        </p:txBody>
      </p:sp>
      <p:sp>
        <p:nvSpPr>
          <p:cNvPr id="11" name="文本框 10"/>
          <p:cNvSpPr txBox="1"/>
          <p:nvPr/>
        </p:nvSpPr>
        <p:spPr>
          <a:xfrm>
            <a:off x="1270799" y="4010790"/>
            <a:ext cx="1440160" cy="461665"/>
          </a:xfrm>
          <a:prstGeom prst="rect">
            <a:avLst/>
          </a:prstGeom>
          <a:noFill/>
        </p:spPr>
        <p:txBody>
          <a:bodyPr wrap="square" rtlCol="0">
            <a:spAutoFit/>
          </a:bodyPr>
          <a:lstStyle/>
          <a:p>
            <a:r>
              <a:rPr lang="zh-CN" altLang="zh-CN" dirty="0" smtClean="0">
                <a:solidFill>
                  <a:schemeClr val="bg1"/>
                </a:solidFill>
              </a:rPr>
              <a:t>第</a:t>
            </a:r>
            <a:r>
              <a:rPr lang="zh-CN" altLang="en-US" dirty="0" smtClean="0">
                <a:solidFill>
                  <a:schemeClr val="bg1"/>
                </a:solidFill>
              </a:rPr>
              <a:t>一</a:t>
            </a:r>
            <a:r>
              <a:rPr lang="zh-CN" altLang="zh-CN" dirty="0" smtClean="0">
                <a:solidFill>
                  <a:schemeClr val="bg1"/>
                </a:solidFill>
              </a:rPr>
              <a:t>章</a:t>
            </a:r>
            <a:endParaRPr lang="zh-CN" altLang="zh-CN" dirty="0">
              <a:solidFill>
                <a:schemeClr val="bg1"/>
              </a:solidFill>
            </a:endParaRPr>
          </a:p>
        </p:txBody>
      </p:sp>
      <p:sp>
        <p:nvSpPr>
          <p:cNvPr id="3" name="矩形 2"/>
          <p:cNvSpPr/>
          <p:nvPr/>
        </p:nvSpPr>
        <p:spPr>
          <a:xfrm>
            <a:off x="1198880" y="2566670"/>
            <a:ext cx="4536286" cy="855345"/>
          </a:xfrm>
          <a:prstGeom prst="rect">
            <a:avLst/>
          </a:prstGeom>
        </p:spPr>
        <p:txBody>
          <a:bodyPr wrap="square">
            <a:noAutofit/>
          </a:bodyPr>
          <a:lstStyle/>
          <a:p>
            <a:pPr>
              <a:lnSpc>
                <a:spcPct val="90000"/>
              </a:lnSpc>
            </a:pPr>
            <a:r>
              <a:rPr lang="zh-CN" altLang="zh-CN" sz="5400" b="1" kern="100" dirty="0">
                <a:solidFill>
                  <a:schemeClr val="bg1"/>
                </a:solidFill>
                <a:latin typeface="+mj-ea"/>
                <a:ea typeface="+mj-ea"/>
                <a:cs typeface="华文黑体" panose="02010600040101010101" pitchFamily="2" charset="-122"/>
              </a:rPr>
              <a:t>章末素养提升</a:t>
            </a:r>
          </a:p>
        </p:txBody>
      </p:sp>
      <p:pic>
        <p:nvPicPr>
          <p:cNvPr id="13" name="图片 12"/>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7272337" y="2047240"/>
            <a:ext cx="4917600" cy="2764800"/>
          </a:xfrm>
          <a:prstGeom prst="rect">
            <a:avLst/>
          </a:prstGeom>
        </p:spPr>
      </p:pic>
      <p:sp>
        <p:nvSpPr>
          <p:cNvPr id="14" name="矩形 13"/>
          <p:cNvSpPr/>
          <p:nvPr/>
        </p:nvSpPr>
        <p:spPr>
          <a:xfrm flipV="1">
            <a:off x="7272338" y="2045980"/>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775444"/>
            <a:ext cx="11250000" cy="4814590"/>
            <a:chOff x="471000" y="934424"/>
            <a:chExt cx="11250000" cy="4814590"/>
          </a:xfrm>
        </p:grpSpPr>
        <p:sp>
          <p:nvSpPr>
            <p:cNvPr id="11" name="圆角矩形 10"/>
            <p:cNvSpPr/>
            <p:nvPr/>
          </p:nvSpPr>
          <p:spPr>
            <a:xfrm>
              <a:off x="471000" y="1094414"/>
              <a:ext cx="11250000" cy="4654600"/>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xmlns:a14="http://schemas.microsoft.com/office/drawing/2010/main">
        <mc:Choice Requires="a14">
          <p:sp>
            <p:nvSpPr>
              <p:cNvPr id="3" name="矩形 2"/>
              <p:cNvSpPr/>
              <p:nvPr/>
            </p:nvSpPr>
            <p:spPr>
              <a:xfrm>
                <a:off x="698300" y="1197546"/>
                <a:ext cx="10793813" cy="4061818"/>
              </a:xfrm>
              <a:prstGeom prst="rect">
                <a:avLst/>
              </a:prstGeom>
            </p:spPr>
            <p:txBody>
              <a:bodyPr>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此人往返一次的位移为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由平均速度的定义式可知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往返一次的平均速度大小为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设由坡顶到坡底的路程为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则此过程的平均速率为</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spcAft>
                    <a:spcPts val="0"/>
                  </a:spcAft>
                  <a:tabLst>
                    <a:tab pos="2250440" algn="l"/>
                  </a:tabLst>
                </a:pPr>
                <a14:m>
                  <m:oMath xmlns:m="http://schemas.openxmlformats.org/officeDocument/2006/math">
                    <m:bar>
                      <m:barPr>
                        <m:pos m:val="top"/>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bar>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2 </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𝑠</m:t>
                        </m:r>
                      </m:num>
                      <m:den>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𝑠</m:t>
                            </m:r>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𝑠</m:t>
                            </m:r>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den>
                        </m:f>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=4.8</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m/s</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项正确。</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698300" y="1197546"/>
                <a:ext cx="10793813" cy="4061818"/>
              </a:xfrm>
              <a:prstGeom prst="rect">
                <a:avLst/>
              </a:prstGeom>
              <a:blipFill rotWithShape="0">
                <a:blip r:embed="rId3"/>
                <a:stretch>
                  <a:fillRect l="-1186" b="-299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5171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541797" y="799406"/>
            <a:ext cx="11106821" cy="2702396"/>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3" name="组合 2"/>
          <p:cNvGrpSpPr/>
          <p:nvPr/>
        </p:nvGrpSpPr>
        <p:grpSpPr>
          <a:xfrm>
            <a:off x="-5107" y="0"/>
            <a:ext cx="1284958" cy="480555"/>
            <a:chOff x="-8920" y="-19050"/>
            <a:chExt cx="1284958" cy="480555"/>
          </a:xfrm>
        </p:grpSpPr>
        <p:sp>
          <p:nvSpPr>
            <p:cNvPr id="4" name="任意多边形 3"/>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 name="文本框 4"/>
            <p:cNvSpPr txBox="1"/>
            <p:nvPr/>
          </p:nvSpPr>
          <p:spPr>
            <a:xfrm>
              <a:off x="-8920" y="21173"/>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mc:AlternateContent xmlns:mc="http://schemas.openxmlformats.org/markup-compatibility/2006" xmlns:a14="http://schemas.microsoft.com/office/drawing/2010/main">
        <mc:Choice Requires="a14">
          <p:sp>
            <p:nvSpPr>
              <p:cNvPr id="6" name="矩形 5"/>
              <p:cNvSpPr/>
              <p:nvPr/>
            </p:nvSpPr>
            <p:spPr>
              <a:xfrm>
                <a:off x="746294" y="1233819"/>
                <a:ext cx="10645609" cy="1605568"/>
              </a:xfrm>
              <a:prstGeom prst="rect">
                <a:avLst/>
              </a:prstGeom>
            </p:spPr>
            <p:txBody>
              <a:bodyPr wrap="square">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求解平均速度时</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若涉及位移信息</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可以先设位移再表示时间</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若题目中涉及时间信息</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可以先设时间再表示位移。</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746294" y="1233819"/>
                <a:ext cx="10645609" cy="1605568"/>
              </a:xfrm>
              <a:prstGeom prst="rect">
                <a:avLst/>
              </a:prstGeom>
              <a:blipFill rotWithShape="0">
                <a:blip r:embed="rId2"/>
                <a:stretch>
                  <a:fillRect l="-1145" b="-94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014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1037347"/>
                <a:ext cx="11412000" cy="4835106"/>
              </a:xfrm>
              <a:prstGeom prst="rect">
                <a:avLst/>
              </a:prstGeom>
            </p:spPr>
            <p:txBody>
              <a:bodyPr>
                <a:spAutoFit/>
              </a:bodyPr>
              <a:lstStyle/>
              <a:p>
                <a:pPr>
                  <a:lnSpc>
                    <a:spcPct val="150000"/>
                  </a:lnSpc>
                  <a:spcAft>
                    <a:spcPts val="0"/>
                  </a:spcAft>
                  <a:tabLst>
                    <a:tab pos="2250440" algn="l"/>
                    <a:tab pos="6481445" algn="r"/>
                  </a:tabLst>
                </a:pPr>
                <a:r>
                  <a:rPr lang="zh-CN" altLang="zh-CN" sz="2800" spc="-5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(2024·</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佛山市高一期中</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梦天实验舱中航天员用毛巾加工成球拍</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可将水做成的</a:t>
                </a:r>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乒乓球</a:t>
                </a:r>
                <a:r>
                  <a:rPr lang="en-US" altLang="zh-CN" sz="28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弹开</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当水球以速率</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飞来时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航天员若将其以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的速率反向击回</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在水球与球拍作用的时间</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下列说法正确的是</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水球的速度变化量为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水球的加速度为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水球加速度方向与速度变化量方向相反</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水球加速度方向与初速度方向相反</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1037347"/>
                <a:ext cx="11412000" cy="4835106"/>
              </a:xfrm>
              <a:prstGeom prst="rect">
                <a:avLst/>
              </a:prstGeom>
              <a:blipFill rotWithShape="0">
                <a:blip r:embed="rId2"/>
                <a:stretch>
                  <a:fillRect l="-1122" b="-1135"/>
                </a:stretch>
              </a:blipFill>
            </p:spPr>
            <p:txBody>
              <a:bodyPr/>
              <a:lstStyle/>
              <a:p>
                <a:r>
                  <a:rPr lang="zh-CN" altLang="en-US">
                    <a:noFill/>
                  </a:rPr>
                  <a:t> </a:t>
                </a:r>
              </a:p>
            </p:txBody>
          </p:sp>
        </mc:Fallback>
      </mc:AlternateContent>
      <p:grpSp>
        <p:nvGrpSpPr>
          <p:cNvPr id="6" name="组合 5"/>
          <p:cNvGrpSpPr/>
          <p:nvPr/>
        </p:nvGrpSpPr>
        <p:grpSpPr>
          <a:xfrm>
            <a:off x="0" y="1233253"/>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3</a:t>
              </a:r>
              <a:endParaRPr lang="zh-CN" altLang="en-US" sz="1600" dirty="0">
                <a:solidFill>
                  <a:prstClr val="white"/>
                </a:solidFill>
              </a:endParaRPr>
            </a:p>
          </p:txBody>
        </p:sp>
      </p:grpSp>
      <p:sp>
        <p:nvSpPr>
          <p:cNvPr id="10" name="TextBox 14"/>
          <p:cNvSpPr txBox="1"/>
          <p:nvPr/>
        </p:nvSpPr>
        <p:spPr>
          <a:xfrm>
            <a:off x="241440" y="5088270"/>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395642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837506"/>
            <a:ext cx="11250000" cy="3816424"/>
            <a:chOff x="471000" y="934424"/>
            <a:chExt cx="11250000" cy="3816424"/>
          </a:xfrm>
        </p:grpSpPr>
        <p:sp>
          <p:nvSpPr>
            <p:cNvPr id="11" name="圆角矩形 10"/>
            <p:cNvSpPr/>
            <p:nvPr/>
          </p:nvSpPr>
          <p:spPr>
            <a:xfrm>
              <a:off x="471000" y="1094414"/>
              <a:ext cx="11250000" cy="3656434"/>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xmlns:a14="http://schemas.microsoft.com/office/drawing/2010/main">
        <mc:Choice Requires="a14">
          <p:sp>
            <p:nvSpPr>
              <p:cNvPr id="3" name="矩形 2"/>
              <p:cNvSpPr/>
              <p:nvPr/>
            </p:nvSpPr>
            <p:spPr>
              <a:xfrm>
                <a:off x="698301" y="1341562"/>
                <a:ext cx="10797505" cy="2898229"/>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设飞来的水球速度方向为正方向</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则水球的速度变化量为</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错误</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水球</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的加速度为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方向与速度变化量方向相同</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与初速度方向相反</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错误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正确。</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698301" y="1341562"/>
                <a:ext cx="10797505" cy="2898229"/>
              </a:xfrm>
              <a:prstGeom prst="rect">
                <a:avLst/>
              </a:prstGeom>
              <a:blipFill rotWithShape="0">
                <a:blip r:embed="rId3"/>
                <a:stretch>
                  <a:fillRect l="-1186" r="-226" b="-46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1395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541797" y="799406"/>
            <a:ext cx="11106821" cy="4070548"/>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3" name="组合 2"/>
          <p:cNvGrpSpPr/>
          <p:nvPr/>
        </p:nvGrpSpPr>
        <p:grpSpPr>
          <a:xfrm>
            <a:off x="-5107" y="0"/>
            <a:ext cx="1284958" cy="480555"/>
            <a:chOff x="-8920" y="-19050"/>
            <a:chExt cx="1284958" cy="480555"/>
          </a:xfrm>
        </p:grpSpPr>
        <p:sp>
          <p:nvSpPr>
            <p:cNvPr id="4" name="任意多边形 3"/>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 name="文本框 4"/>
            <p:cNvSpPr txBox="1"/>
            <p:nvPr/>
          </p:nvSpPr>
          <p:spPr>
            <a:xfrm>
              <a:off x="-8920" y="21173"/>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mc:AlternateContent xmlns:mc="http://schemas.openxmlformats.org/markup-compatibility/2006" xmlns:a14="http://schemas.microsoft.com/office/drawing/2010/main">
        <mc:Choice Requires="a14">
          <p:sp>
            <p:nvSpPr>
              <p:cNvPr id="6" name="矩形 5"/>
              <p:cNvSpPr/>
              <p:nvPr/>
            </p:nvSpPr>
            <p:spPr>
              <a:xfrm>
                <a:off x="746294" y="1233819"/>
                <a:ext cx="10645609" cy="3257045"/>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加速度</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𝑣</m:t>
                        </m:r>
                      </m:num>
                      <m:den>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是定义式</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不是决定式</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表示速度变化的快慢</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其大小与</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无关</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方向与</a:t>
                </a:r>
                <a:r>
                  <a:rPr lang="en-US" altLang="zh-CN" sz="2800"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方向相同</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方向无关。</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𝑣</m:t>
                        </m:r>
                      </m:num>
                      <m:den>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𝑣</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0</m:t>
                            </m:r>
                          </m:sub>
                        </m:sSub>
                      </m:num>
                      <m:den>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是矢量式</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计算加速度时注意速度的方向</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一般用正、负号表示</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746294" y="1233819"/>
                <a:ext cx="10645609" cy="3257045"/>
              </a:xfrm>
              <a:prstGeom prst="rect">
                <a:avLst/>
              </a:prstGeom>
              <a:blipFill rotWithShape="0">
                <a:blip r:embed="rId2"/>
                <a:stretch>
                  <a:fillRect l="-1145" r="-801" b="-20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37369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5418"/>
            <a:ext cx="11412000" cy="4524315"/>
          </a:xfrm>
          <a:prstGeom prst="rect">
            <a:avLst/>
          </a:prstGeom>
        </p:spPr>
        <p:txBody>
          <a:bodyPr>
            <a:spAutoFit/>
          </a:bodyPr>
          <a:lstStyle/>
          <a:p>
            <a:pPr>
              <a:lnSpc>
                <a:spcPct val="150000"/>
              </a:lnSpc>
              <a:spcAft>
                <a:spcPts val="0"/>
              </a:spcAft>
              <a:tabLst>
                <a:tab pos="2250440" algn="l"/>
              </a:tabLst>
            </a:pPr>
            <a:r>
              <a:rPr lang="zh-CN" altLang="zh-CN"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光电计时器是一种研究物体运动情况的常用计时仪器</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其结构如图甲所示</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分别是光电门的激光发射和接收装置</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当有物体从</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间通过时</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光电计时器就可以精确地把物体从开始挡光到挡光结束的时间记录下来。图乙中</a:t>
            </a:r>
            <a:r>
              <a:rPr lang="en-US" altLang="zh-CN" i="1" dirty="0">
                <a:latin typeface="Times New Roman" panose="02020603050405020304" pitchFamily="18" charset="0"/>
                <a:ea typeface="方正中等线简体" panose="03000509000000000000" pitchFamily="65" charset="-122"/>
                <a:cs typeface="Times New Roman" panose="02020603050405020304" pitchFamily="18" charset="0"/>
              </a:rPr>
              <a:t>MN</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是水平桌面</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是长木板与桌面的接触点</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是固定在长木板上适当位置的两个光电门</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与之连接的两个数字计时器没有画出。实验时</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让滑块从长木板的顶端滑下</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滑块做加速度不变的直线运动</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光电门</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各自连接的计时器显示的挡光时间分别为</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1.0×10</a:t>
            </a:r>
            <a:r>
              <a:rPr lang="en-US" altLang="zh-CN"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 s</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4.0×10</a:t>
            </a:r>
            <a:r>
              <a:rPr lang="en-US" altLang="zh-CN" baseline="30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 s,</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滑块从开始遮住第一个光电门到开始遮住第二个光电门的时间为</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0.6 s</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。用仪器测量出滑块的宽度为</a:t>
            </a:r>
            <a:r>
              <a:rPr lang="en-US" altLang="zh-CN" i="1" dirty="0">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=1.20 cm</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。滑块的加速度约为</a:t>
            </a:r>
            <a:r>
              <a:rPr lang="zh-CN" altLang="zh-CN"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191949"/>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schemeClr val="bg1"/>
                  </a:solidFill>
                  <a:latin typeface="微软雅黑" panose="020B0503020204020204" charset="-122"/>
                  <a:ea typeface="微软雅黑" panose="020B0503020204020204" charset="-122"/>
                  <a:cs typeface="Courier New" panose="02070309020205020404" pitchFamily="49" charset="0"/>
                </a:rPr>
                <a:t>4</a:t>
              </a:r>
              <a:endParaRPr lang="zh-CN" altLang="en-US" sz="1600" dirty="0">
                <a:solidFill>
                  <a:schemeClr val="bg1"/>
                </a:solidFill>
              </a:endParaRPr>
            </a:p>
          </p:txBody>
        </p:sp>
      </p:grpSp>
      <p:pic>
        <p:nvPicPr>
          <p:cNvPr id="9" name="image356.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068" y="4725938"/>
            <a:ext cx="5714277" cy="1828999"/>
          </a:xfrm>
          <a:prstGeom prst="rect">
            <a:avLst/>
          </a:prstGeom>
          <a:noFill/>
          <a:ln>
            <a:noFill/>
          </a:ln>
        </p:spPr>
      </p:pic>
      <p:sp>
        <p:nvSpPr>
          <p:cNvPr id="7" name="矩形 6"/>
          <p:cNvSpPr/>
          <p:nvPr/>
        </p:nvSpPr>
        <p:spPr>
          <a:xfrm>
            <a:off x="5591150" y="3951733"/>
            <a:ext cx="962123" cy="461665"/>
          </a:xfrm>
          <a:prstGeom prst="rect">
            <a:avLst/>
          </a:prstGeom>
        </p:spPr>
        <p:txBody>
          <a:bodyPr wrap="none">
            <a:spAutoFit/>
          </a:bodyPr>
          <a:lstStyle/>
          <a:p>
            <a:r>
              <a:rPr lang="en-US" altLang="zh-CN" kern="100" dirty="0">
                <a:solidFill>
                  <a:srgbClr val="C00000"/>
                </a:solidFill>
                <a:latin typeface="Times New Roman" panose="02020603050405020304" pitchFamily="18" charset="0"/>
                <a:ea typeface="方正中等线简体" panose="03000509000000000000" pitchFamily="65" charset="-122"/>
              </a:rPr>
              <a:t>3 m/s</a:t>
            </a:r>
            <a:r>
              <a:rPr lang="en-US" altLang="zh-CN" kern="100" baseline="30000" dirty="0">
                <a:solidFill>
                  <a:srgbClr val="C00000"/>
                </a:solidFill>
                <a:latin typeface="Times New Roman" panose="02020603050405020304" pitchFamily="18" charset="0"/>
                <a:ea typeface="方正中等线简体" panose="03000509000000000000" pitchFamily="65" charset="-122"/>
              </a:rPr>
              <a:t>2</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837506"/>
            <a:ext cx="11250000" cy="4752528"/>
            <a:chOff x="471000" y="934424"/>
            <a:chExt cx="11250000" cy="4752528"/>
          </a:xfrm>
        </p:grpSpPr>
        <p:sp>
          <p:nvSpPr>
            <p:cNvPr id="11" name="圆角矩形 10"/>
            <p:cNvSpPr/>
            <p:nvPr/>
          </p:nvSpPr>
          <p:spPr>
            <a:xfrm>
              <a:off x="471000" y="1094414"/>
              <a:ext cx="11250000" cy="4592538"/>
            </a:xfrm>
            <a:prstGeom prst="roundRect">
              <a:avLst>
                <a:gd name="adj" fmla="val 207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xmlns:a14="http://schemas.microsoft.com/office/drawing/2010/main">
        <mc:Choice Requires="a14">
          <p:sp>
            <p:nvSpPr>
              <p:cNvPr id="17" name="矩形 16"/>
              <p:cNvSpPr/>
              <p:nvPr/>
            </p:nvSpPr>
            <p:spPr>
              <a:xfrm>
                <a:off x="642236" y="1125538"/>
                <a:ext cx="10905941" cy="4266489"/>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滑块通过光电门</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时的速度</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𝑑</m:t>
                        </m:r>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m/s=1.2</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m/s,</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滑块通过光电门</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时的速度</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𝑑</m:t>
                        </m:r>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sup>
                        </m:sSup>
                      </m:den>
                    </m:f>
                  </m:oMath>
                </a14:m>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m/s=3.0</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m/s</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7" name="矩形 16"/>
              <p:cNvSpPr>
                <a:spLocks noRot="1" noChangeAspect="1" noMove="1" noResize="1" noEditPoints="1" noAdjustHandles="1" noChangeArrowheads="1" noChangeShapeType="1" noTextEdit="1"/>
              </p:cNvSpPr>
              <p:nvPr/>
            </p:nvSpPr>
            <p:spPr>
              <a:xfrm>
                <a:off x="642236" y="1125538"/>
                <a:ext cx="10905941" cy="4266489"/>
              </a:xfrm>
              <a:prstGeom prst="rect">
                <a:avLst/>
              </a:prstGeom>
              <a:blipFill rotWithShape="0">
                <a:blip r:embed="rId3"/>
                <a:stretch>
                  <a:fillRect l="-1118"/>
                </a:stretch>
              </a:blipFill>
            </p:spPr>
            <p:txBody>
              <a:bodyPr/>
              <a:lstStyle/>
              <a:p>
                <a:r>
                  <a:rPr lang="zh-CN" altLang="en-US">
                    <a:noFill/>
                  </a:rPr>
                  <a:t> </a:t>
                </a:r>
              </a:p>
            </p:txBody>
          </p:sp>
        </mc:Fallback>
      </mc:AlternateContent>
      <p:pic>
        <p:nvPicPr>
          <p:cNvPr id="8" name="image356.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9142" y="1429783"/>
            <a:ext cx="5714277" cy="1828999"/>
          </a:xfrm>
          <a:prstGeom prst="rect">
            <a:avLst/>
          </a:prstGeom>
          <a:noFill/>
          <a:ln>
            <a:noFill/>
          </a:ln>
        </p:spPr>
      </p:pic>
    </p:spTree>
    <p:extLst>
      <p:ext uri="{BB962C8B-B14F-4D97-AF65-F5344CB8AC3E}">
        <p14:creationId xmlns:p14="http://schemas.microsoft.com/office/powerpoint/2010/main" val="319306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blinds(horizontal)">
                                      <p:cBhvr>
                                        <p:cTn id="13" dur="500"/>
                                        <p:tgtEl>
                                          <p:spTgt spid="1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blinds(horizontal)">
                                      <p:cBhvr>
                                        <p:cTn id="16" dur="500"/>
                                        <p:tgtEl>
                                          <p:spTgt spid="17">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blinds(horizontal)">
                                      <p:cBhvr>
                                        <p:cTn id="19" dur="500"/>
                                        <p:tgtEl>
                                          <p:spTgt spid="17">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blinds(horizontal)">
                                      <p:cBhvr>
                                        <p:cTn id="22" dur="500"/>
                                        <p:tgtEl>
                                          <p:spTgt spid="17">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541797" y="799406"/>
            <a:ext cx="11106821" cy="5654724"/>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3" name="组合 2"/>
          <p:cNvGrpSpPr/>
          <p:nvPr/>
        </p:nvGrpSpPr>
        <p:grpSpPr>
          <a:xfrm>
            <a:off x="-5107" y="0"/>
            <a:ext cx="1284958" cy="480555"/>
            <a:chOff x="-8920" y="-19050"/>
            <a:chExt cx="1284958" cy="480555"/>
          </a:xfrm>
        </p:grpSpPr>
        <p:sp>
          <p:nvSpPr>
            <p:cNvPr id="4" name="任意多边形 3"/>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 name="文本框 4"/>
            <p:cNvSpPr txBox="1"/>
            <p:nvPr/>
          </p:nvSpPr>
          <p:spPr>
            <a:xfrm>
              <a:off x="-8920" y="21173"/>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mc:AlternateContent xmlns:mc="http://schemas.openxmlformats.org/markup-compatibility/2006" xmlns:a14="http://schemas.microsoft.com/office/drawing/2010/main">
        <mc:Choice Requires="a14">
          <p:sp>
            <p:nvSpPr>
              <p:cNvPr id="6" name="矩形 5"/>
              <p:cNvSpPr/>
              <p:nvPr/>
            </p:nvSpPr>
            <p:spPr>
              <a:xfrm>
                <a:off x="746294" y="827981"/>
                <a:ext cx="10645609" cy="5547481"/>
              </a:xfrm>
              <a:prstGeom prst="rect">
                <a:avLst/>
              </a:prstGeom>
            </p:spPr>
            <p:txBody>
              <a:bodyPr wrap="square">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用光电门测速度和加速度</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测速度</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当滑块通过光电门时</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数字计时器记录了遮光条通过光电门的时间</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而遮光条的宽度</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且非常小</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遮光时间</a:t>
                </a:r>
                <a:r>
                  <a:rPr lang="en-US" altLang="zh-CN" sz="2800"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非常短</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根据极限思想</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可用</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𝑑</m:t>
                        </m:r>
                      </m:num>
                      <m:den>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表示遮光条通过光电门时的瞬时速度。</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测加速度</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测量出遮光条通过两光电门时的瞬时速度</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数字计时器记录下遮光条通过两光电门之间的时间</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即可求出滑块的加速度。</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746294" y="827981"/>
                <a:ext cx="10645609" cy="5547481"/>
              </a:xfrm>
              <a:prstGeom prst="rect">
                <a:avLst/>
              </a:prstGeom>
              <a:blipFill rotWithShape="0">
                <a:blip r:embed="rId2"/>
                <a:stretch>
                  <a:fillRect l="-1145" r="-859" b="-8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58910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93490"/>
            <a:ext cx="11412000" cy="5262979"/>
          </a:xfrm>
          <a:prstGeom prst="rect">
            <a:avLst/>
          </a:prstGeom>
        </p:spPr>
        <p:txBody>
          <a:bodyPr>
            <a:spAutoFit/>
          </a:bodyPr>
          <a:lstStyle/>
          <a:p>
            <a:pPr>
              <a:lnSpc>
                <a:spcPct val="150000"/>
              </a:lnSpc>
              <a:spcAft>
                <a:spcPts val="0"/>
              </a:spcAft>
              <a:tabLst>
                <a:tab pos="2250440" algn="l"/>
                <a:tab pos="6481445" algn="r"/>
              </a:tabLst>
            </a:pPr>
            <a:r>
              <a:rPr lang="zh-CN" altLang="zh-CN" sz="2800" spc="-5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)(2024·</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哈尔滨三中高一期中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图甲为位移</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时间图像</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图乙为速度</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时间图像</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图中给出的四条图线</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分别代表四个物体从同一地点出发做直线运动的情况</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下列说法正确的是</a:t>
            </a:r>
            <a:endParaRPr lang="zh-CN" altLang="zh-CN" sz="32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甲图中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时间内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物体</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的平均速度大于物体</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的平均速度</a:t>
            </a:r>
            <a:endParaRPr lang="zh-CN" altLang="zh-CN" sz="32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甲图中</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时刻物体</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和物体</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相遇</a:t>
            </a:r>
            <a:endParaRPr lang="zh-CN" altLang="zh-CN" sz="32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乙图中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时刻物体</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与物体</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相遇</a:t>
            </a:r>
            <a:endParaRPr lang="zh-CN" altLang="zh-CN" sz="32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乙图中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时间内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物体</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物体</a:t>
            </a:r>
            <a:endPar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4</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的平均加速度相等</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889396"/>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5</a:t>
              </a:r>
              <a:endParaRPr lang="zh-CN" altLang="en-US" sz="1600" dirty="0">
                <a:solidFill>
                  <a:prstClr val="white"/>
                </a:solidFill>
              </a:endParaRPr>
            </a:p>
          </p:txBody>
        </p:sp>
      </p:grpSp>
      <p:pic>
        <p:nvPicPr>
          <p:cNvPr id="7" name="image362.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7294" y="3373969"/>
            <a:ext cx="4320480" cy="2233285"/>
          </a:xfrm>
          <a:prstGeom prst="rect">
            <a:avLst/>
          </a:prstGeom>
          <a:noFill/>
          <a:ln>
            <a:noFill/>
          </a:ln>
        </p:spPr>
      </p:pic>
      <p:sp>
        <p:nvSpPr>
          <p:cNvPr id="10" name="TextBox 14"/>
          <p:cNvSpPr txBox="1"/>
          <p:nvPr/>
        </p:nvSpPr>
        <p:spPr>
          <a:xfrm>
            <a:off x="241440" y="3229953"/>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8" name="TextBox 14"/>
          <p:cNvSpPr txBox="1"/>
          <p:nvPr/>
        </p:nvSpPr>
        <p:spPr>
          <a:xfrm>
            <a:off x="241440" y="4588990"/>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198475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837506"/>
            <a:ext cx="11250000" cy="4896544"/>
            <a:chOff x="471000" y="934424"/>
            <a:chExt cx="11250000" cy="4896544"/>
          </a:xfrm>
        </p:grpSpPr>
        <p:sp>
          <p:nvSpPr>
            <p:cNvPr id="11" name="圆角矩形 10"/>
            <p:cNvSpPr/>
            <p:nvPr/>
          </p:nvSpPr>
          <p:spPr>
            <a:xfrm>
              <a:off x="471000" y="1094414"/>
              <a:ext cx="11250000" cy="4736554"/>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xmlns:a14="http://schemas.microsoft.com/office/drawing/2010/main">
        <mc:Choice Requires="a14">
          <p:sp>
            <p:nvSpPr>
              <p:cNvPr id="3" name="矩形 2"/>
              <p:cNvSpPr/>
              <p:nvPr/>
            </p:nvSpPr>
            <p:spPr>
              <a:xfrm>
                <a:off x="698301" y="1125538"/>
                <a:ext cx="10797505" cy="4471737"/>
              </a:xfrm>
              <a:prstGeom prst="rect">
                <a:avLst/>
              </a:prstGeom>
            </p:spPr>
            <p:txBody>
              <a:bodyPr wrap="square">
                <a:spAutoFit/>
              </a:bodyPr>
              <a:lstStyle/>
              <a:p>
                <a:pPr>
                  <a:lnSpc>
                    <a:spcPct val="150000"/>
                  </a:lnSpc>
                  <a:spcAft>
                    <a:spcPts val="0"/>
                  </a:spcAft>
                  <a:tabLst>
                    <a:tab pos="225044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题图甲中</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时间内两物体位移</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相等</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由</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知平均速度相等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错误</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时刻</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两物体到达同一位置</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即相遇</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正确</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题</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图乙中</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时间内物体</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的速度总小于物体</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的速度</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而物体</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从同一地点出发做直线运动</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时刻两物体不会相遇</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错误</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由</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num>
                      <m:den>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时间内物体</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和物体</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的平均加速度相等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正确。</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698301" y="1125538"/>
                <a:ext cx="10797505" cy="4471737"/>
              </a:xfrm>
              <a:prstGeom prst="rect">
                <a:avLst/>
              </a:prstGeom>
              <a:blipFill rotWithShape="0">
                <a:blip r:embed="rId3"/>
                <a:stretch>
                  <a:fillRect l="-1186" b="-819"/>
                </a:stretch>
              </a:blipFill>
            </p:spPr>
            <p:txBody>
              <a:bodyPr/>
              <a:lstStyle/>
              <a:p>
                <a:r>
                  <a:rPr lang="zh-CN" altLang="en-US">
                    <a:noFill/>
                  </a:rPr>
                  <a:t> </a:t>
                </a:r>
              </a:p>
            </p:txBody>
          </p:sp>
        </mc:Fallback>
      </mc:AlternateContent>
      <p:pic>
        <p:nvPicPr>
          <p:cNvPr id="7" name="image362.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5366" y="1176927"/>
            <a:ext cx="3821668" cy="1975446"/>
          </a:xfrm>
          <a:prstGeom prst="rect">
            <a:avLst/>
          </a:prstGeom>
          <a:noFill/>
          <a:ln>
            <a:noFill/>
          </a:ln>
        </p:spPr>
      </p:pic>
    </p:spTree>
    <p:extLst>
      <p:ext uri="{BB962C8B-B14F-4D97-AF65-F5344CB8AC3E}">
        <p14:creationId xmlns:p14="http://schemas.microsoft.com/office/powerpoint/2010/main" val="160794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27151"/>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3" name="流程图: 离页连接符 12"/>
          <p:cNvSpPr/>
          <p:nvPr/>
        </p:nvSpPr>
        <p:spPr>
          <a:xfrm>
            <a:off x="486355" y="0"/>
            <a:ext cx="965638"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487291" y="88737"/>
            <a:ext cx="964701"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再现</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矩形 15"/>
          <p:cNvSpPr/>
          <p:nvPr/>
        </p:nvSpPr>
        <p:spPr>
          <a:xfrm>
            <a:off x="1455997" y="97446"/>
            <a:ext cx="1614873"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素养知识</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23"/>
          <p:cNvSpPr/>
          <p:nvPr/>
        </p:nvSpPr>
        <p:spPr>
          <a:xfrm>
            <a:off x="6872436" y="1485578"/>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大小和形状</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877637732"/>
              </p:ext>
            </p:extLst>
          </p:nvPr>
        </p:nvGraphicFramePr>
        <p:xfrm>
          <a:off x="486355" y="1416102"/>
          <a:ext cx="11297483" cy="3237828"/>
        </p:xfrm>
        <a:graphic>
          <a:graphicData uri="http://schemas.openxmlformats.org/drawingml/2006/table">
            <a:tbl>
              <a:tblPr firstRow="1" firstCol="1" bandRow="1"/>
              <a:tblGrid>
                <a:gridCol w="928331"/>
                <a:gridCol w="1584176"/>
                <a:gridCol w="8784976"/>
              </a:tblGrid>
              <a:tr h="355335">
                <a:tc rowSpan="2">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物理</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观念</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9357" marR="9357" marT="9357" marB="93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2000">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研究运动的两个基本概念</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7086" marR="17086" marT="9357" marB="93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质点</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定义</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忽略物体</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把物体可视为一个有质量的点</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把物体看成质点的条件</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形状和大小对研究的问题</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可以</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7086" marR="17086" marT="9357" marB="93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132">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参考系</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选取的原则</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任意的</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一般</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选</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为</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参考系</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7086" marR="17086" marT="9357" marB="93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 name="矩形 24"/>
          <p:cNvSpPr/>
          <p:nvPr/>
        </p:nvSpPr>
        <p:spPr>
          <a:xfrm>
            <a:off x="3507110" y="3420155"/>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忽略</a:t>
            </a:r>
          </a:p>
        </p:txBody>
      </p:sp>
      <p:sp>
        <p:nvSpPr>
          <p:cNvPr id="18" name="矩形 17"/>
          <p:cNvSpPr/>
          <p:nvPr/>
        </p:nvSpPr>
        <p:spPr>
          <a:xfrm>
            <a:off x="8804840" y="4077866"/>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大地</a:t>
            </a:r>
          </a:p>
        </p:txBody>
      </p:sp>
    </p:spTree>
    <p:extLst>
      <p:ext uri="{BB962C8B-B14F-4D97-AF65-F5344CB8AC3E}">
        <p14:creationId xmlns:p14="http://schemas.microsoft.com/office/powerpoint/2010/main" val="208129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linds(horizontal)">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linds(horizontal)">
                                      <p:cBhvr>
                                        <p:cTn id="1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541797" y="799406"/>
            <a:ext cx="11106821" cy="5510708"/>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3" name="组合 2"/>
          <p:cNvGrpSpPr/>
          <p:nvPr/>
        </p:nvGrpSpPr>
        <p:grpSpPr>
          <a:xfrm>
            <a:off x="-5107" y="0"/>
            <a:ext cx="1284958" cy="480555"/>
            <a:chOff x="-8920" y="-19050"/>
            <a:chExt cx="1284958" cy="480555"/>
          </a:xfrm>
        </p:grpSpPr>
        <p:sp>
          <p:nvSpPr>
            <p:cNvPr id="4" name="任意多边形 3"/>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 name="文本框 4"/>
            <p:cNvSpPr txBox="1"/>
            <p:nvPr/>
          </p:nvSpPr>
          <p:spPr>
            <a:xfrm>
              <a:off x="-8920" y="21173"/>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p:sp>
        <p:nvSpPr>
          <p:cNvPr id="6" name="矩形 5"/>
          <p:cNvSpPr/>
          <p:nvPr/>
        </p:nvSpPr>
        <p:spPr>
          <a:xfrm>
            <a:off x="746294" y="837506"/>
            <a:ext cx="10645609" cy="669542"/>
          </a:xfrm>
          <a:prstGeom prst="rect">
            <a:avLst/>
          </a:prstGeom>
        </p:spPr>
        <p:txBody>
          <a:bodyPr wrap="square">
            <a:spAutoFit/>
          </a:bodyPr>
          <a:lstStyle/>
          <a:p>
            <a:pPr algn="ctr">
              <a:lnSpc>
                <a:spcPct val="150000"/>
              </a:lnSpc>
              <a:spcAft>
                <a:spcPts val="0"/>
              </a:spcAft>
              <a:tabLst>
                <a:tab pos="2250440" algn="l"/>
              </a:tabLst>
            </a:pPr>
            <a:r>
              <a:rPr lang="en-US" altLang="zh-CN" sz="2800" b="1" i="1" kern="100" dirty="0">
                <a:latin typeface="Times New Roman" panose="02020603050405020304" pitchFamily="18" charset="0"/>
                <a:ea typeface="方正中等线简体" panose="03000509000000000000" pitchFamily="65" charset="-122"/>
              </a:rPr>
              <a:t>x-t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图像和</a:t>
            </a:r>
            <a:r>
              <a:rPr lang="en-US" altLang="zh-CN" sz="2800" b="1" i="1" kern="100" dirty="0">
                <a:latin typeface="Times New Roman" panose="02020603050405020304" pitchFamily="18" charset="0"/>
                <a:ea typeface="方正中等线简体" panose="03000509000000000000" pitchFamily="65" charset="-122"/>
              </a:rPr>
              <a:t>v-t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图像的比较</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9" name="表格 8"/>
              <p:cNvGraphicFramePr>
                <a:graphicFrameLocks noGrp="1"/>
              </p:cNvGraphicFramePr>
              <p:nvPr>
                <p:extLst>
                  <p:ext uri="{D42A27DB-BD31-4B8C-83A1-F6EECF244321}">
                    <p14:modId xmlns:p14="http://schemas.microsoft.com/office/powerpoint/2010/main" val="2541982040"/>
                  </p:ext>
                </p:extLst>
              </p:nvPr>
            </p:nvGraphicFramePr>
            <p:xfrm>
              <a:off x="781083" y="1825899"/>
              <a:ext cx="10610819" cy="4091186"/>
            </p:xfrm>
            <a:graphic>
              <a:graphicData uri="http://schemas.openxmlformats.org/drawingml/2006/table">
                <a:tbl>
                  <a:tblPr firstRow="1" firstCol="1" bandRow="1"/>
                  <a:tblGrid>
                    <a:gridCol w="2217779"/>
                    <a:gridCol w="3672408"/>
                    <a:gridCol w="4720632"/>
                  </a:tblGrid>
                  <a:tr h="1891927">
                    <a:tc>
                      <a:txBody>
                        <a:bodyPr/>
                        <a:lstStyle/>
                        <a:p>
                          <a:pPr algn="ctr">
                            <a:lnSpc>
                              <a:spcPct val="150000"/>
                            </a:lnSpc>
                            <a:spcAft>
                              <a:spcPts val="0"/>
                            </a:spcAft>
                            <a:tabLst>
                              <a:tab pos="2250440" algn="l"/>
                            </a:tabLst>
                          </a:pPr>
                          <a:r>
                            <a:rPr lang="en-US"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250440" algn="l"/>
                            </a:tabLst>
                          </a:pPr>
                          <a:r>
                            <a:rPr lang="en-US"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kern="10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130">
                    <a:tc>
                      <a:txBody>
                        <a:bodyPr/>
                        <a:lstStyle/>
                        <a:p>
                          <a:pPr marL="72000">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图像上某点纵坐标</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表示某一时刻的位置</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表示某一时刻的瞬时速度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2878">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斜率</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14:m>
                            <m:oMath xmlns:m="http://schemas.openxmlformats.org/officeDocument/2006/math">
                              <m:f>
                                <m:fPr>
                                  <m:ctrlPr>
                                    <a:rPr 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2800" i="0" kern="1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
                                    <m:rPr>
                                      <m:sty m:val="p"/>
                                    </m:rPr>
                                    <a:rPr lang="en-US" sz="2800" i="0" kern="1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表示速度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14:m>
                            <m:oMath xmlns:m="http://schemas.openxmlformats.org/officeDocument/2006/math">
                              <m:f>
                                <m:fPr>
                                  <m:ctrlPr>
                                    <a:rPr 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2800" i="0" kern="1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𝑣</m:t>
                                  </m:r>
                                </m:num>
                                <m:den>
                                  <m:r>
                                    <m:rPr>
                                      <m:sty m:val="p"/>
                                    </m:rPr>
                                    <a:rPr lang="en-US" sz="2800" i="0" kern="1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表示加速度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9" name="表格 8"/>
              <p:cNvGraphicFramePr>
                <a:graphicFrameLocks noGrp="1"/>
              </p:cNvGraphicFramePr>
              <p:nvPr>
                <p:extLst>
                  <p:ext uri="{D42A27DB-BD31-4B8C-83A1-F6EECF244321}">
                    <p14:modId xmlns:p14="http://schemas.microsoft.com/office/powerpoint/2010/main" val="2541982040"/>
                  </p:ext>
                </p:extLst>
              </p:nvPr>
            </p:nvGraphicFramePr>
            <p:xfrm>
              <a:off x="781083" y="1825899"/>
              <a:ext cx="10610819" cy="4091186"/>
            </p:xfrm>
            <a:graphic>
              <a:graphicData uri="http://schemas.openxmlformats.org/drawingml/2006/table">
                <a:tbl>
                  <a:tblPr firstRow="1" firstCol="1" bandRow="1"/>
                  <a:tblGrid>
                    <a:gridCol w="2217779"/>
                    <a:gridCol w="3672408"/>
                    <a:gridCol w="4720632"/>
                  </a:tblGrid>
                  <a:tr h="1891927">
                    <a:tc>
                      <a:txBody>
                        <a:bodyPr/>
                        <a:lstStyle/>
                        <a:p>
                          <a:pPr algn="ctr">
                            <a:lnSpc>
                              <a:spcPct val="150000"/>
                            </a:lnSpc>
                            <a:spcAft>
                              <a:spcPts val="0"/>
                            </a:spcAft>
                            <a:tabLst>
                              <a:tab pos="2250440" algn="l"/>
                            </a:tabLst>
                          </a:pPr>
                          <a:r>
                            <a:rPr lang="en-US"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250440" algn="l"/>
                            </a:tabLst>
                          </a:pPr>
                          <a:r>
                            <a:rPr lang="en-US"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kern="10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3076">
                    <a:tc>
                      <a:txBody>
                        <a:bodyPr/>
                        <a:lstStyle/>
                        <a:p>
                          <a:pPr marL="72000">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图像上某点纵坐标</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表示某一时刻的位置</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表示某一时刻的瞬时速度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183">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斜率</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60631" t="-328662" r="-129070" b="-3822"/>
                          </a:stretch>
                        </a:blipFill>
                      </a:tcPr>
                    </a:tc>
                    <a:tc>
                      <a:txBody>
                        <a:bodyPr/>
                        <a:lstStyle/>
                        <a:p>
                          <a:endParaRPr lang="zh-CN"/>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24774" t="-328662" r="-258" b="-3822"/>
                          </a:stretch>
                        </a:blipFill>
                      </a:tcPr>
                    </a:tc>
                  </a:tr>
                </a:tbl>
              </a:graphicData>
            </a:graphic>
          </p:graphicFrame>
        </mc:Fallback>
      </mc:AlternateContent>
      <p:pic>
        <p:nvPicPr>
          <p:cNvPr id="7" name="image371.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0990" y="2061642"/>
            <a:ext cx="1728192" cy="1523940"/>
          </a:xfrm>
          <a:prstGeom prst="rect">
            <a:avLst/>
          </a:prstGeom>
          <a:noFill/>
          <a:ln>
            <a:noFill/>
          </a:ln>
        </p:spPr>
      </p:pic>
      <p:pic>
        <p:nvPicPr>
          <p:cNvPr id="8" name="image372.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7454" y="2077169"/>
            <a:ext cx="1656184" cy="1460443"/>
          </a:xfrm>
          <a:prstGeom prst="rect">
            <a:avLst/>
          </a:prstGeom>
          <a:noFill/>
          <a:ln>
            <a:noFill/>
          </a:ln>
        </p:spPr>
      </p:pic>
    </p:spTree>
    <p:extLst>
      <p:ext uri="{BB962C8B-B14F-4D97-AF65-F5344CB8AC3E}">
        <p14:creationId xmlns:p14="http://schemas.microsoft.com/office/powerpoint/2010/main" val="676296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541797" y="799406"/>
            <a:ext cx="11106821" cy="5294684"/>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3" name="组合 2"/>
          <p:cNvGrpSpPr/>
          <p:nvPr/>
        </p:nvGrpSpPr>
        <p:grpSpPr>
          <a:xfrm>
            <a:off x="-5107" y="0"/>
            <a:ext cx="1284958" cy="480555"/>
            <a:chOff x="-8920" y="-19050"/>
            <a:chExt cx="1284958" cy="480555"/>
          </a:xfrm>
        </p:grpSpPr>
        <p:sp>
          <p:nvSpPr>
            <p:cNvPr id="4" name="任意多边形 3"/>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 name="文本框 4"/>
            <p:cNvSpPr txBox="1"/>
            <p:nvPr/>
          </p:nvSpPr>
          <p:spPr>
            <a:xfrm>
              <a:off x="-8920" y="21173"/>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p:graphicFrame>
        <p:nvGraphicFramePr>
          <p:cNvPr id="9" name="表格 8"/>
          <p:cNvGraphicFramePr>
            <a:graphicFrameLocks noGrp="1"/>
          </p:cNvGraphicFramePr>
          <p:nvPr>
            <p:extLst>
              <p:ext uri="{D42A27DB-BD31-4B8C-83A1-F6EECF244321}">
                <p14:modId xmlns:p14="http://schemas.microsoft.com/office/powerpoint/2010/main" val="1467787647"/>
              </p:ext>
            </p:extLst>
          </p:nvPr>
        </p:nvGraphicFramePr>
        <p:xfrm>
          <a:off x="781083" y="1825899"/>
          <a:ext cx="10610819" cy="3928110"/>
        </p:xfrm>
        <a:graphic>
          <a:graphicData uri="http://schemas.openxmlformats.org/drawingml/2006/table">
            <a:tbl>
              <a:tblPr firstRow="1" firstCol="1" bandRow="1"/>
              <a:tblGrid>
                <a:gridCol w="3009867"/>
                <a:gridCol w="2880320"/>
                <a:gridCol w="4720632"/>
              </a:tblGrid>
              <a:tr h="205105">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纵轴截距</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表示初位置</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表示初速度</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130">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两图线交点坐标</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表示相遇</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不表示相遇</a:t>
                      </a:r>
                      <a:r>
                        <a:rPr lang="en-US"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只表示速度相等</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9830">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注意</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2000">
                        <a:lnSpc>
                          <a:spcPct val="150000"/>
                        </a:lnSpc>
                        <a:spcAft>
                          <a:spcPts val="0"/>
                        </a:spcAft>
                        <a:tabLst>
                          <a:tab pos="2250440" algn="l"/>
                        </a:tabLst>
                      </a:pPr>
                      <a:r>
                        <a:rPr lang="en-US"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无论是</a:t>
                      </a:r>
                      <a:r>
                        <a:rPr lang="en-US"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x-t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图像还是</a:t>
                      </a:r>
                      <a:r>
                        <a:rPr lang="en-US"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v-t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图像都不是物体的运动轨迹</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250440" algn="l"/>
                        </a:tabLst>
                      </a:pPr>
                      <a:r>
                        <a:rPr lang="en-US"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x-t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图像和</a:t>
                      </a:r>
                      <a:r>
                        <a:rPr lang="en-US"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v-t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图像都只能描述直线运动</a:t>
                      </a:r>
                      <a:r>
                        <a:rPr lang="en-US"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不能描述曲线运动</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1646402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prstClr val="white"/>
              </a:solidFill>
            </a:endParaRPr>
          </a:p>
        </p:txBody>
      </p:sp>
      <p:sp>
        <p:nvSpPr>
          <p:cNvPr id="2"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rgbClr val="4F81BD">
                  <a:lumMod val="50000"/>
                </a:srgbClr>
              </a:solidFill>
            </a:endParaRPr>
          </a:p>
        </p:txBody>
      </p:sp>
      <p:pic>
        <p:nvPicPr>
          <p:cNvPr id="11" name="图片 10"/>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7272337" y="2047240"/>
            <a:ext cx="4917600" cy="2764800"/>
          </a:xfrm>
          <a:prstGeom prst="rect">
            <a:avLst/>
          </a:prstGeom>
        </p:spPr>
      </p:pic>
      <p:sp>
        <p:nvSpPr>
          <p:cNvPr id="14" name="矩形 13"/>
          <p:cNvSpPr/>
          <p:nvPr/>
        </p:nvSpPr>
        <p:spPr>
          <a:xfrm flipV="1">
            <a:off x="7272338" y="2045980"/>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rgbClr val="4F81BD">
                  <a:lumMod val="50000"/>
                </a:srgbClr>
              </a:solidFill>
            </a:endParaRPr>
          </a:p>
        </p:txBody>
      </p:sp>
      <p:sp>
        <p:nvSpPr>
          <p:cNvPr id="7" name="文本框 6"/>
          <p:cNvSpPr txBox="1"/>
          <p:nvPr/>
        </p:nvSpPr>
        <p:spPr>
          <a:xfrm>
            <a:off x="1126654" y="2565298"/>
            <a:ext cx="7056784" cy="1107996"/>
          </a:xfrm>
          <a:prstGeom prst="rect">
            <a:avLst/>
          </a:prstGeom>
          <a:noFill/>
        </p:spPr>
        <p:txBody>
          <a:bodyPr wrap="square" rtlCol="0">
            <a:spAutoFit/>
          </a:bodyPr>
          <a:lstStyle/>
          <a:p>
            <a:r>
              <a:rPr lang="en-US" altLang="zh-CN" sz="6600" dirty="0" smtClean="0">
                <a:solidFill>
                  <a:srgbClr val="495666"/>
                </a:solidFill>
              </a:rPr>
              <a:t>BENKEJIESHU</a:t>
            </a:r>
            <a:endParaRPr lang="zh-CN" altLang="en-US" sz="6600" dirty="0">
              <a:solidFill>
                <a:srgbClr val="495666"/>
              </a:solidFill>
            </a:endParaRPr>
          </a:p>
        </p:txBody>
      </p:sp>
      <p:sp>
        <p:nvSpPr>
          <p:cNvPr id="12" name="矩形 11"/>
          <p:cNvSpPr/>
          <p:nvPr/>
        </p:nvSpPr>
        <p:spPr>
          <a:xfrm>
            <a:off x="1126654" y="2781559"/>
            <a:ext cx="2030746" cy="670088"/>
          </a:xfrm>
          <a:prstGeom prst="rect">
            <a:avLst/>
          </a:prstGeom>
        </p:spPr>
        <p:txBody>
          <a:bodyPr wrap="square" lIns="91410" tIns="45704" rIns="91410" bIns="45704">
            <a:spAutoFit/>
          </a:bodyPr>
          <a:lstStyle/>
          <a:p>
            <a:pPr algn="ctr">
              <a:lnSpc>
                <a:spcPct val="130000"/>
              </a:lnSpc>
              <a:defRPr/>
            </a:pPr>
            <a:r>
              <a:rPr lang="zh-CN" altLang="en-US" sz="3200" b="1" dirty="0" smtClean="0">
                <a:solidFill>
                  <a:prstClr val="white"/>
                </a:solidFill>
                <a:latin typeface="微软雅黑" panose="020B0503020204020204" charset="-122"/>
                <a:ea typeface="微软雅黑" panose="020B0503020204020204" charset="-122"/>
              </a:rPr>
              <a:t>本课结束</a:t>
            </a:r>
            <a:endParaRPr lang="zh-CN" altLang="en-US" sz="3200" b="1" dirty="0">
              <a:solidFill>
                <a:prstClr val="white"/>
              </a:solidFill>
              <a:latin typeface="微软雅黑" panose="020B0503020204020204" charset="-122"/>
              <a:ea typeface="微软雅黑" panose="020B0503020204020204" charset="-122"/>
            </a:endParaRPr>
          </a:p>
        </p:txBody>
      </p:sp>
      <p:sp>
        <p:nvSpPr>
          <p:cNvPr id="13" name="标题 1"/>
          <p:cNvSpPr txBox="1"/>
          <p:nvPr/>
        </p:nvSpPr>
        <p:spPr>
          <a:xfrm>
            <a:off x="1126654" y="3470697"/>
            <a:ext cx="10647659" cy="913055"/>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prstClr val="white"/>
                </a:solidFill>
                <a:latin typeface="微软雅黑" panose="020B0503020204020204" charset="-122"/>
              </a:rPr>
              <a:t>更多精彩内容请登录：</a:t>
            </a:r>
            <a:r>
              <a:rPr lang="en-US" altLang="zh-CN" sz="3200" b="1" dirty="0">
                <a:solidFill>
                  <a:prstClr val="white"/>
                </a:solidFill>
                <a:latin typeface="微软雅黑" panose="020B0503020204020204" charset="-122"/>
              </a:rPr>
              <a:t>www.xinjiaoyu.com</a:t>
            </a:r>
            <a:endParaRPr lang="zh-CN" altLang="en-US" sz="3200" b="1" dirty="0">
              <a:solidFill>
                <a:prstClr val="white"/>
              </a:solidFill>
              <a:latin typeface="微软雅黑" panose="020B0503020204020204" charset="-122"/>
            </a:endParaRPr>
          </a:p>
        </p:txBody>
      </p:sp>
    </p:spTree>
    <p:extLst>
      <p:ext uri="{BB962C8B-B14F-4D97-AF65-F5344CB8AC3E}">
        <p14:creationId xmlns:p14="http://schemas.microsoft.com/office/powerpoint/2010/main" val="178505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35">
                                          <p:stCondLst>
                                            <p:cond delay="0"/>
                                          </p:stCondLst>
                                        </p:cTn>
                                        <p:tgtEl>
                                          <p:spTgt spid="13"/>
                                        </p:tgtEl>
                                      </p:cBhvr>
                                    </p:animEffect>
                                    <p:anim calcmode="lin" valueType="num">
                                      <p:cBhvr>
                                        <p:cTn id="8"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3" dur="20">
                                          <p:stCondLst>
                                            <p:cond delay="487"/>
                                          </p:stCondLst>
                                        </p:cTn>
                                        <p:tgtEl>
                                          <p:spTgt spid="13"/>
                                        </p:tgtEl>
                                      </p:cBhvr>
                                      <p:to x="100000" y="60000"/>
                                    </p:animScale>
                                    <p:animScale>
                                      <p:cBhvr>
                                        <p:cTn id="14" dur="124" decel="50000">
                                          <p:stCondLst>
                                            <p:cond delay="507"/>
                                          </p:stCondLst>
                                        </p:cTn>
                                        <p:tgtEl>
                                          <p:spTgt spid="13"/>
                                        </p:tgtEl>
                                      </p:cBhvr>
                                      <p:to x="100000" y="100000"/>
                                    </p:animScale>
                                    <p:animScale>
                                      <p:cBhvr>
                                        <p:cTn id="15" dur="20">
                                          <p:stCondLst>
                                            <p:cond delay="984"/>
                                          </p:stCondLst>
                                        </p:cTn>
                                        <p:tgtEl>
                                          <p:spTgt spid="13"/>
                                        </p:tgtEl>
                                      </p:cBhvr>
                                      <p:to x="100000" y="80000"/>
                                    </p:animScale>
                                    <p:animScale>
                                      <p:cBhvr>
                                        <p:cTn id="16" dur="124" decel="50000">
                                          <p:stCondLst>
                                            <p:cond delay="1004"/>
                                          </p:stCondLst>
                                        </p:cTn>
                                        <p:tgtEl>
                                          <p:spTgt spid="13"/>
                                        </p:tgtEl>
                                      </p:cBhvr>
                                      <p:to x="100000" y="100000"/>
                                    </p:animScale>
                                    <p:animScale>
                                      <p:cBhvr>
                                        <p:cTn id="17" dur="20">
                                          <p:stCondLst>
                                            <p:cond delay="1231"/>
                                          </p:stCondLst>
                                        </p:cTn>
                                        <p:tgtEl>
                                          <p:spTgt spid="13"/>
                                        </p:tgtEl>
                                      </p:cBhvr>
                                      <p:to x="100000" y="90000"/>
                                    </p:animScale>
                                    <p:animScale>
                                      <p:cBhvr>
                                        <p:cTn id="18" dur="124" decel="50000">
                                          <p:stCondLst>
                                            <p:cond delay="1251"/>
                                          </p:stCondLst>
                                        </p:cTn>
                                        <p:tgtEl>
                                          <p:spTgt spid="13"/>
                                        </p:tgtEl>
                                      </p:cBhvr>
                                      <p:to x="100000" y="100000"/>
                                    </p:animScale>
                                    <p:animScale>
                                      <p:cBhvr>
                                        <p:cTn id="19" dur="20">
                                          <p:stCondLst>
                                            <p:cond delay="1356"/>
                                          </p:stCondLst>
                                        </p:cTn>
                                        <p:tgtEl>
                                          <p:spTgt spid="13"/>
                                        </p:tgtEl>
                                      </p:cBhvr>
                                      <p:to x="100000" y="95000"/>
                                    </p:animScale>
                                    <p:animScale>
                                      <p:cBhvr>
                                        <p:cTn id="20" dur="124" decel="50000">
                                          <p:stCondLst>
                                            <p:cond delay="1376"/>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27151"/>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3" name="流程图: 离页连接符 12"/>
          <p:cNvSpPr/>
          <p:nvPr/>
        </p:nvSpPr>
        <p:spPr>
          <a:xfrm>
            <a:off x="486355" y="0"/>
            <a:ext cx="965638"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487291" y="88737"/>
            <a:ext cx="964701"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再现</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矩形 15"/>
          <p:cNvSpPr/>
          <p:nvPr/>
        </p:nvSpPr>
        <p:spPr>
          <a:xfrm>
            <a:off x="1455997" y="97446"/>
            <a:ext cx="1614873"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素养知识</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5" name="表格 14"/>
              <p:cNvGraphicFramePr>
                <a:graphicFrameLocks noGrp="1"/>
              </p:cNvGraphicFramePr>
              <p:nvPr>
                <p:extLst>
                  <p:ext uri="{D42A27DB-BD31-4B8C-83A1-F6EECF244321}">
                    <p14:modId xmlns:p14="http://schemas.microsoft.com/office/powerpoint/2010/main" val="2130724799"/>
                  </p:ext>
                </p:extLst>
              </p:nvPr>
            </p:nvGraphicFramePr>
            <p:xfrm>
              <a:off x="486355" y="909514"/>
              <a:ext cx="11297483" cy="5750568"/>
            </p:xfrm>
            <a:graphic>
              <a:graphicData uri="http://schemas.openxmlformats.org/drawingml/2006/table">
                <a:tbl>
                  <a:tblPr firstRow="1" firstCol="1" bandRow="1"/>
                  <a:tblGrid>
                    <a:gridCol w="542070"/>
                    <a:gridCol w="962325"/>
                    <a:gridCol w="9793088"/>
                  </a:tblGrid>
                  <a:tr h="187482">
                    <a:tc rowSpan="3">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物理</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观念</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9357" marR="9357" marT="9357" marB="93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描述</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运动</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的三</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个</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物理量</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9357" marR="9357" marT="9357" marB="93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位移</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位置</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指向末位置的有向线段</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量</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7086" marR="17086" marT="9357" marB="93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455">
                    <a:tc vMerge="1">
                      <a:txBody>
                        <a:bodyPr/>
                        <a:lstStyle/>
                        <a:p>
                          <a:endParaRPr lang="zh-CN" altLang="en-US"/>
                        </a:p>
                      </a:txBody>
                      <a:tcPr/>
                    </a:tc>
                    <a:tc vMerge="1">
                      <a:txBody>
                        <a:bodyPr/>
                        <a:lstStyle/>
                        <a:p>
                          <a:endParaRPr lang="zh-CN" altLang="en-US"/>
                        </a:p>
                      </a:txBody>
                      <a:tcPr/>
                    </a:tc>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速度</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表示</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物理量</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平均速度</a:t>
                          </a:r>
                          <a14:m>
                            <m:oMath xmlns:m="http://schemas.openxmlformats.org/officeDocument/2006/math">
                              <m:bar>
                                <m:barPr>
                                  <m:pos m:val="top"/>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barPr>
                                <m:e>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bar>
                            </m:oMath>
                          </a14:m>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r>
                                    <m:rPr>
                                      <m:sty m:val="p"/>
                                    </m:rP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方向</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方向</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相同</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瞬时速度</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时的平均速度</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方向即物体运动的方向</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7086" marR="17086" marT="9357" marB="93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819">
                    <a:tc vMerge="1">
                      <a:txBody>
                        <a:bodyPr/>
                        <a:lstStyle/>
                        <a:p>
                          <a:endParaRPr lang="zh-CN" altLang="en-US"/>
                        </a:p>
                      </a:txBody>
                      <a:tcPr/>
                    </a:tc>
                    <a:tc vMerge="1">
                      <a:txBody>
                        <a:bodyPr/>
                        <a:lstStyle/>
                        <a:p>
                          <a:endParaRPr lang="zh-CN" altLang="en-US"/>
                        </a:p>
                      </a:txBody>
                      <a:tcPr/>
                    </a:tc>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加速度</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速度的变化率</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num>
                                <m:den>
                                  <m:r>
                                    <m:rPr>
                                      <m:sty m:val="p"/>
                                    </m:rP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表示</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物理量</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num>
                                <m:den>
                                  <m:r>
                                    <m:rPr>
                                      <m:sty m:val="p"/>
                                    </m:rP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也叫作速度变化率</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方向</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相同</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大小无关</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与速度的关系</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加速时</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减速时</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v______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7086" marR="17086" marT="9357" marB="93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15" name="表格 14"/>
              <p:cNvGraphicFramePr>
                <a:graphicFrameLocks noGrp="1"/>
              </p:cNvGraphicFramePr>
              <p:nvPr>
                <p:extLst>
                  <p:ext uri="{D42A27DB-BD31-4B8C-83A1-F6EECF244321}">
                    <p14:modId xmlns:p14="http://schemas.microsoft.com/office/powerpoint/2010/main" val="2130724799"/>
                  </p:ext>
                </p:extLst>
              </p:nvPr>
            </p:nvGraphicFramePr>
            <p:xfrm>
              <a:off x="486355" y="909514"/>
              <a:ext cx="11297483" cy="5545209"/>
            </p:xfrm>
            <a:graphic>
              <a:graphicData uri="http://schemas.openxmlformats.org/drawingml/2006/table">
                <a:tbl>
                  <a:tblPr firstRow="1" firstCol="1" bandRow="1"/>
                  <a:tblGrid>
                    <a:gridCol w="542070"/>
                    <a:gridCol w="962325"/>
                    <a:gridCol w="9793088"/>
                  </a:tblGrid>
                  <a:tr h="590341">
                    <a:tc rowSpan="3">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物理</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观念</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9357" marR="9357" marT="9357" marB="93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描述</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运动</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的三</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个</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物理量</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9357" marR="9357" marT="9357" marB="93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位移</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位置</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指向末位置的有向线段</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量</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7086" marR="17086" marT="9357" marB="93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7394">
                    <a:tc vMerge="1">
                      <a:txBody>
                        <a:bodyPr/>
                        <a:lstStyle/>
                        <a:p>
                          <a:endParaRPr lang="zh-CN" altLang="en-US"/>
                        </a:p>
                      </a:txBody>
                      <a:tcPr/>
                    </a:tc>
                    <a:tc vMerge="1">
                      <a:txBody>
                        <a:bodyPr/>
                        <a:lstStyle/>
                        <a:p>
                          <a:endParaRPr lang="zh-CN" altLang="en-US"/>
                        </a:p>
                      </a:txBody>
                      <a:tcPr/>
                    </a:tc>
                    <a:tc>
                      <a:txBody>
                        <a:bodyPr/>
                        <a:lstStyle/>
                        <a:p>
                          <a:endParaRPr lang="zh-CN"/>
                        </a:p>
                      </a:txBody>
                      <a:tcPr marL="17086" marR="17086" marT="9357" marB="93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5423" t="-27684" r="-124" b="-139266"/>
                          </a:stretch>
                        </a:blipFill>
                      </a:tcPr>
                    </a:tc>
                  </a:tr>
                  <a:tr h="2797474">
                    <a:tc vMerge="1">
                      <a:txBody>
                        <a:bodyPr/>
                        <a:lstStyle/>
                        <a:p>
                          <a:endParaRPr lang="zh-CN" altLang="en-US"/>
                        </a:p>
                      </a:txBody>
                      <a:tcPr/>
                    </a:tc>
                    <a:tc vMerge="1">
                      <a:txBody>
                        <a:bodyPr/>
                        <a:lstStyle/>
                        <a:p>
                          <a:endParaRPr lang="zh-CN" altLang="en-US"/>
                        </a:p>
                      </a:txBody>
                      <a:tcPr/>
                    </a:tc>
                    <a:tc>
                      <a:txBody>
                        <a:bodyPr/>
                        <a:lstStyle/>
                        <a:p>
                          <a:endParaRPr lang="zh-CN"/>
                        </a:p>
                      </a:txBody>
                      <a:tcPr marL="17086" marR="17086" marT="9357" marB="935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5423" t="-98475" r="-124" b="-7407"/>
                          </a:stretch>
                        </a:blipFill>
                      </a:tcPr>
                    </a:tc>
                  </a:tr>
                </a:tbl>
              </a:graphicData>
            </a:graphic>
          </p:graphicFrame>
        </mc:Fallback>
      </mc:AlternateContent>
      <p:sp>
        <p:nvSpPr>
          <p:cNvPr id="19" name="矩形 18"/>
          <p:cNvSpPr/>
          <p:nvPr/>
        </p:nvSpPr>
        <p:spPr>
          <a:xfrm>
            <a:off x="3358902" y="981522"/>
            <a:ext cx="543739"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初</a:t>
            </a:r>
          </a:p>
        </p:txBody>
      </p:sp>
      <p:sp>
        <p:nvSpPr>
          <p:cNvPr id="20" name="矩形 19"/>
          <p:cNvSpPr/>
          <p:nvPr/>
        </p:nvSpPr>
        <p:spPr>
          <a:xfrm>
            <a:off x="8945810" y="981522"/>
            <a:ext cx="543739"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矢</a:t>
            </a:r>
          </a:p>
        </p:txBody>
      </p:sp>
      <p:sp>
        <p:nvSpPr>
          <p:cNvPr id="21" name="矩形 20"/>
          <p:cNvSpPr/>
          <p:nvPr/>
        </p:nvSpPr>
        <p:spPr>
          <a:xfrm>
            <a:off x="4006974" y="1627848"/>
            <a:ext cx="233910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物体运动快慢</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2" name="矩形 21"/>
          <p:cNvSpPr/>
          <p:nvPr/>
        </p:nvSpPr>
        <p:spPr>
          <a:xfrm>
            <a:off x="5827995" y="2483235"/>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位移</a:t>
            </a:r>
          </a:p>
        </p:txBody>
      </p:sp>
      <p:sp>
        <p:nvSpPr>
          <p:cNvPr id="17" name="矩形 16"/>
          <p:cNvSpPr/>
          <p:nvPr/>
        </p:nvSpPr>
        <p:spPr>
          <a:xfrm>
            <a:off x="3568635" y="4653930"/>
            <a:ext cx="233910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速度变化快慢</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3" name="矩形 22"/>
          <p:cNvSpPr/>
          <p:nvPr/>
        </p:nvSpPr>
        <p:spPr>
          <a:xfrm>
            <a:off x="3224411" y="5416739"/>
            <a:ext cx="1292341" cy="523220"/>
          </a:xfrm>
          <a:prstGeom prst="rect">
            <a:avLst/>
          </a:prstGeom>
        </p:spPr>
        <p:txBody>
          <a:bodyPr wrap="none">
            <a:spAutoFit/>
          </a:bodyPr>
          <a:lstStyle/>
          <a:p>
            <a:r>
              <a:rPr lang="en-US" altLang="zh-CN" sz="2800" dirty="0" err="1">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err="1">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方向</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6" name="矩形 25"/>
          <p:cNvSpPr/>
          <p:nvPr/>
        </p:nvSpPr>
        <p:spPr>
          <a:xfrm>
            <a:off x="3665369" y="605517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同向</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7" name="矩形 26"/>
          <p:cNvSpPr/>
          <p:nvPr/>
        </p:nvSpPr>
        <p:spPr>
          <a:xfrm>
            <a:off x="6684987" y="605517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反向</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07312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linds(horizontal)">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blinds(horizontal)">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blinds(horizontal)">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blinds(horizontal)">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blinds(horizontal)">
                                      <p:cBhvr>
                                        <p:cTn id="32" dur="5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blinds(horizontal)">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blinds(horizontal)">
                                      <p:cBhvr>
                                        <p:cTn id="4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0" name="表格 9"/>
              <p:cNvGraphicFramePr>
                <a:graphicFrameLocks noGrp="1"/>
              </p:cNvGraphicFramePr>
              <p:nvPr>
                <p:extLst>
                  <p:ext uri="{D42A27DB-BD31-4B8C-83A1-F6EECF244321}">
                    <p14:modId xmlns:p14="http://schemas.microsoft.com/office/powerpoint/2010/main" val="2993948835"/>
                  </p:ext>
                </p:extLst>
              </p:nvPr>
            </p:nvGraphicFramePr>
            <p:xfrm>
              <a:off x="514586" y="981522"/>
              <a:ext cx="11161240" cy="5227704"/>
            </p:xfrm>
            <a:graphic>
              <a:graphicData uri="http://schemas.openxmlformats.org/drawingml/2006/table">
                <a:tbl>
                  <a:tblPr firstRow="1" firstCol="1" bandRow="1"/>
                  <a:tblGrid>
                    <a:gridCol w="900100"/>
                    <a:gridCol w="1440160"/>
                    <a:gridCol w="8820980"/>
                  </a:tblGrid>
                  <a:tr h="466643">
                    <a:tc rowSpan="4">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科学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思维</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383" marR="13383"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理想化</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模型</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383" marR="13383"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质点模型</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4438" marR="24438"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643">
                    <a:tc vMerge="1">
                      <a:txBody>
                        <a:bodyPr/>
                        <a:lstStyle/>
                        <a:p>
                          <a:endParaRPr lang="zh-CN" altLang="en-US"/>
                        </a:p>
                      </a:txBody>
                      <a:tcPr/>
                    </a:tc>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比值定</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义法</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383" marR="13383"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速度</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加速度</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num>
                                <m:den>
                                  <m:r>
                                    <m:rPr>
                                      <m:sty m:val="p"/>
                                    </m:rP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4438" marR="24438"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04">
                    <a:tc vMerge="1">
                      <a:txBody>
                        <a:bodyPr/>
                        <a:lstStyle/>
                        <a:p>
                          <a:endParaRPr lang="zh-CN" altLang="en-US"/>
                        </a:p>
                      </a:txBody>
                      <a:tcPr/>
                    </a:tc>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图像法</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3383" marR="13383"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图像可获取物体的位置、运动</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及</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信息</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图像可获取物体的速度</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信息</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4438" marR="24438"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643">
                    <a:tc vMerge="1">
                      <a:txBody>
                        <a:bodyPr/>
                        <a:lstStyle/>
                        <a:p>
                          <a:endParaRPr lang="zh-CN" altLang="en-US"/>
                        </a:p>
                      </a:txBody>
                      <a:tcPr/>
                    </a:tc>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极限思</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维方法</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383" marR="13383"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瞬时速度</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时的平均速度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瞬时加速度</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时</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4438" marR="24438"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10" name="表格 9"/>
              <p:cNvGraphicFramePr>
                <a:graphicFrameLocks noGrp="1"/>
              </p:cNvGraphicFramePr>
              <p:nvPr>
                <p:extLst>
                  <p:ext uri="{D42A27DB-BD31-4B8C-83A1-F6EECF244321}">
                    <p14:modId xmlns:p14="http://schemas.microsoft.com/office/powerpoint/2010/main" val="2993948835"/>
                  </p:ext>
                </p:extLst>
              </p:nvPr>
            </p:nvGraphicFramePr>
            <p:xfrm>
              <a:off x="514586" y="981522"/>
              <a:ext cx="11161240" cy="5159251"/>
            </p:xfrm>
            <a:graphic>
              <a:graphicData uri="http://schemas.openxmlformats.org/drawingml/2006/table">
                <a:tbl>
                  <a:tblPr firstRow="1" firstCol="1" bandRow="1"/>
                  <a:tblGrid>
                    <a:gridCol w="900100"/>
                    <a:gridCol w="1440160"/>
                    <a:gridCol w="8820980"/>
                  </a:tblGrid>
                  <a:tr h="1306926">
                    <a:tc rowSpan="4">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科学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思维</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383" marR="13383"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理想化</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模型</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383" marR="13383"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质点模型</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4438" marR="24438"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926">
                    <a:tc vMerge="1">
                      <a:txBody>
                        <a:bodyPr/>
                        <a:lstStyle/>
                        <a:p>
                          <a:endParaRPr lang="zh-CN" altLang="en-US"/>
                        </a:p>
                      </a:txBody>
                      <a:tcPr/>
                    </a:tc>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比值定</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义法</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383" marR="13383"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24438" marR="24438"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26588" t="-101402" r="-138" b="-207944"/>
                          </a:stretch>
                        </a:blipFill>
                      </a:tcPr>
                    </a:tc>
                  </a:tr>
                  <a:tr h="1238473">
                    <a:tc vMerge="1">
                      <a:txBody>
                        <a:bodyPr/>
                        <a:lstStyle/>
                        <a:p>
                          <a:endParaRPr lang="zh-CN" altLang="en-US"/>
                        </a:p>
                      </a:txBody>
                      <a:tcPr/>
                    </a:tc>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图像法</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3383" marR="13383"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图像可获取物体的位置、运动</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及</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信息</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图像可获取物体的速度</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信息</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4438" marR="24438"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6926">
                    <a:tc vMerge="1">
                      <a:txBody>
                        <a:bodyPr/>
                        <a:lstStyle/>
                        <a:p>
                          <a:endParaRPr lang="zh-CN" altLang="en-US"/>
                        </a:p>
                      </a:txBody>
                      <a:tcPr/>
                    </a:tc>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极限思</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维方法</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383" marR="13383"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瞬时速度</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时的平均速度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瞬时加速度</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时</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4438" marR="24438" marT="13383" marB="133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11" name="矩形 10"/>
              <p:cNvSpPr/>
              <p:nvPr/>
            </p:nvSpPr>
            <p:spPr>
              <a:xfrm>
                <a:off x="6455246" y="2497420"/>
                <a:ext cx="608500" cy="716350"/>
              </a:xfrm>
              <a:prstGeom prst="rect">
                <a:avLst/>
              </a:prstGeom>
            </p:spPr>
            <p:txBody>
              <a:bodyPr wrap="none">
                <a:spAutoFit/>
              </a:bodyPr>
              <a:lstStyle/>
              <a:p>
                <a14:m>
                  <m:oMath xmlns:m="http://schemas.openxmlformats.org/officeDocument/2006/math">
                    <m:f>
                      <m:fPr>
                        <m:ctrlPr>
                          <a:rPr lang="zh-CN" altLang="en-US" sz="28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𝑥</m:t>
                        </m:r>
                      </m:num>
                      <m:den>
                        <m:r>
                          <m:rPr>
                            <m:sty m:val="p"/>
                          </m:rP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𝑡</m:t>
                        </m:r>
                      </m:den>
                    </m:f>
                  </m:oMath>
                </a14:m>
                <a:r>
                  <a:rPr lang="zh-CN" altLang="en-US" dirty="0" smtClean="0">
                    <a:solidFill>
                      <a:srgbClr val="C00000"/>
                    </a:solidFill>
                  </a:rPr>
                  <a:t> </a:t>
                </a:r>
                <a:endParaRPr lang="zh-CN" altLang="en-US" dirty="0">
                  <a:solidFill>
                    <a:srgbClr val="C00000"/>
                  </a:solidFill>
                </a:endParaRPr>
              </a:p>
            </p:txBody>
          </p:sp>
        </mc:Choice>
        <mc:Fallback xmlns="">
          <p:sp>
            <p:nvSpPr>
              <p:cNvPr id="11" name="矩形 10"/>
              <p:cNvSpPr>
                <a:spLocks noRot="1" noChangeAspect="1" noMove="1" noResize="1" noEditPoints="1" noAdjustHandles="1" noChangeArrowheads="1" noChangeShapeType="1" noTextEdit="1"/>
              </p:cNvSpPr>
              <p:nvPr/>
            </p:nvSpPr>
            <p:spPr>
              <a:xfrm>
                <a:off x="6455246" y="2497420"/>
                <a:ext cx="608500" cy="716350"/>
              </a:xfrm>
              <a:prstGeom prst="rect">
                <a:avLst/>
              </a:prstGeom>
              <a:blipFill rotWithShape="0">
                <a:blip r:embed="rId3"/>
                <a:stretch>
                  <a:fillRect/>
                </a:stretch>
              </a:blipFill>
            </p:spPr>
            <p:txBody>
              <a:bodyPr/>
              <a:lstStyle/>
              <a:p>
                <a:r>
                  <a:rPr lang="zh-CN" altLang="en-US">
                    <a:noFill/>
                  </a:rPr>
                  <a:t> </a:t>
                </a:r>
              </a:p>
            </p:txBody>
          </p:sp>
        </mc:Fallback>
      </mc:AlternateContent>
      <p:sp>
        <p:nvSpPr>
          <p:cNvPr id="13" name="矩形 12"/>
          <p:cNvSpPr/>
          <p:nvPr/>
        </p:nvSpPr>
        <p:spPr>
          <a:xfrm>
            <a:off x="8308404" y="3693443"/>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速度</a:t>
            </a:r>
          </a:p>
        </p:txBody>
      </p:sp>
      <p:sp>
        <p:nvSpPr>
          <p:cNvPr id="14" name="矩形 13"/>
          <p:cNvSpPr/>
          <p:nvPr/>
        </p:nvSpPr>
        <p:spPr>
          <a:xfrm>
            <a:off x="5852879" y="4322465"/>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加速度</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6439953" y="5554409"/>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平均加速度</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47737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linds(horizont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blinds(horizontal)">
                                      <p:cBhvr>
                                        <p:cTn id="2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289749916"/>
              </p:ext>
            </p:extLst>
          </p:nvPr>
        </p:nvGraphicFramePr>
        <p:xfrm>
          <a:off x="406574" y="261442"/>
          <a:ext cx="11305256" cy="6430010"/>
        </p:xfrm>
        <a:graphic>
          <a:graphicData uri="http://schemas.openxmlformats.org/drawingml/2006/table">
            <a:tbl>
              <a:tblPr firstRow="1" firstCol="1" bandRow="1"/>
              <a:tblGrid>
                <a:gridCol w="432048"/>
                <a:gridCol w="10873208"/>
              </a:tblGrid>
              <a:tr h="2143760">
                <a:tc>
                  <a:txBody>
                    <a:bodyPr/>
                    <a:lstStyle/>
                    <a:p>
                      <a:pPr algn="ctr">
                        <a:lnSpc>
                          <a:spcPct val="150000"/>
                        </a:lnSpc>
                        <a:spcAft>
                          <a:spcPts val="0"/>
                        </a:spcAft>
                        <a:tabLst>
                          <a:tab pos="225044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科学</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25044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探究</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会使用打点计时器测时间和位移</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会分析打点计时器获得的实验数据</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根据纸带上点迹的疏密判断物体速度的变化情况</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选取纸带上两点</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读取时间间隔、测量两点之间的距离并得出平均速度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合理选取时间间隔以获取数据求瞬时速度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建立合适标度的坐标系</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作出物体运动的</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图像</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并会用平滑的曲线拟合数据点</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知道实验误差产生的原因</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能撰写简单的报告</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描述测量速度的过程和结果</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8101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42387873"/>
              </p:ext>
            </p:extLst>
          </p:nvPr>
        </p:nvGraphicFramePr>
        <p:xfrm>
          <a:off x="514586" y="1269554"/>
          <a:ext cx="11161240" cy="3869690"/>
        </p:xfrm>
        <a:graphic>
          <a:graphicData uri="http://schemas.openxmlformats.org/drawingml/2006/table">
            <a:tbl>
              <a:tblPr firstRow="1" firstCol="1" bandRow="1"/>
              <a:tblGrid>
                <a:gridCol w="972108"/>
                <a:gridCol w="10189132"/>
              </a:tblGrid>
              <a:tr h="1405255">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科学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态度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与责</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任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通过质点、位移、速度和加速度等概念的学习</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初步形成</a:t>
                      </a:r>
                      <a:r>
                        <a:rPr lang="en-US" sz="2800" dirty="0">
                          <a:effectLst/>
                          <a:latin typeface="宋体" panose="02010600030101010101" pitchFamily="2" charset="-122"/>
                          <a:ea typeface="宋体" panose="02010600030101010101" pitchFamily="2"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客观世界是物质的</a:t>
                      </a:r>
                      <a:r>
                        <a:rPr lang="en-US" sz="2800" dirty="0">
                          <a:effectLst/>
                          <a:latin typeface="宋体" panose="02010600030101010101" pitchFamily="2" charset="-122"/>
                          <a:ea typeface="宋体" panose="02010600030101010101" pitchFamily="2"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运动的描述是相对的</a:t>
                      </a:r>
                      <a:r>
                        <a:rPr lang="en-US" sz="2800" dirty="0">
                          <a:effectLst/>
                          <a:latin typeface="宋体" panose="02010600030101010101" pitchFamily="2" charset="-122"/>
                          <a:ea typeface="宋体" panose="02010600030101010101" pitchFamily="2"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等物质观念和运动观念</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通过质点模型的建构及速度、加速度的定义</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初步认识并体会模型建构的思维方式以及物理问题研究中的抽象与极限思维方式</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只有如实的记录实验数据</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才能真实反映现象</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才能得出要研究的结果</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26670" marR="26670"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1416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1080164"/>
            <a:ext cx="11412000" cy="4616648"/>
          </a:xfrm>
          <a:prstGeom prst="rect">
            <a:avLst/>
          </a:prstGeom>
        </p:spPr>
        <p:txBody>
          <a:bodyPr>
            <a:spAutoFit/>
          </a:bodyPr>
          <a:lstStyle/>
          <a:p>
            <a:pPr>
              <a:lnSpc>
                <a:spcPct val="150000"/>
              </a:lnSpc>
              <a:spcAft>
                <a:spcPts val="0"/>
              </a:spcAft>
              <a:tabLst>
                <a:tab pos="2250440" algn="l"/>
                <a:tab pos="6481445" algn="r"/>
              </a:tabLst>
            </a:pP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(2024·</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四川省高一期中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)2023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年成都马拉松</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全程为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42.195</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公里</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于</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29</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分鸣枪开赛</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作为全国唯一一场世界马拉松大满贯候选赛事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吸引了来自全球的</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35 000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名选手参赛。下列说法正确的是</a:t>
            </a:r>
            <a:endParaRPr lang="zh-CN" altLang="zh-CN" sz="32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题中的</a:t>
            </a:r>
            <a:r>
              <a:rPr lang="en-US" altLang="zh-CN" sz="28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42.195</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公里</a:t>
            </a:r>
            <a:r>
              <a:rPr lang="en-US" altLang="zh-CN" sz="2800" dirty="0">
                <a:latin typeface="宋体" panose="02010600030101010101" pitchFamily="2" charset="-122"/>
                <a:ea typeface="宋体" panose="02010600030101010101" pitchFamily="2"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为路程</a:t>
            </a:r>
            <a:endParaRPr lang="zh-CN" altLang="zh-CN" sz="32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题中的</a:t>
            </a:r>
            <a:r>
              <a:rPr lang="en-US" altLang="zh-CN" sz="28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dirty="0">
                <a:latin typeface="宋体" panose="02010600030101010101" pitchFamily="2" charset="-122"/>
                <a:ea typeface="宋体" panose="02010600030101010101" pitchFamily="2"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为时间间隔</a:t>
            </a:r>
            <a:endParaRPr lang="zh-CN" altLang="zh-CN" sz="32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研究运动员跑步的技术动作时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可将运动员看成质点</a:t>
            </a:r>
            <a:endParaRPr lang="zh-CN" altLang="zh-CN" sz="32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正在比赛的运动员感觉路旁的树木向后移动</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这是以地面为参考系</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1276070"/>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1</a:t>
              </a:r>
              <a:endParaRPr lang="zh-CN" altLang="en-US" sz="1600" dirty="0">
                <a:solidFill>
                  <a:prstClr val="white"/>
                </a:solidFill>
              </a:endParaRPr>
            </a:p>
          </p:txBody>
        </p:sp>
      </p:grpSp>
      <p:sp>
        <p:nvSpPr>
          <p:cNvPr id="10" name="TextBox 14"/>
          <p:cNvSpPr txBox="1"/>
          <p:nvPr/>
        </p:nvSpPr>
        <p:spPr>
          <a:xfrm>
            <a:off x="247700" y="3060229"/>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7" name="矩形 6"/>
          <p:cNvSpPr/>
          <p:nvPr/>
        </p:nvSpPr>
        <p:spPr>
          <a:xfrm>
            <a:off x="0" y="-27151"/>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8" name="流程图: 离页连接符 7"/>
          <p:cNvSpPr/>
          <p:nvPr/>
        </p:nvSpPr>
        <p:spPr>
          <a:xfrm>
            <a:off x="486355" y="0"/>
            <a:ext cx="965638"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487291" y="88737"/>
            <a:ext cx="964701"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提能</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矩形 10"/>
          <p:cNvSpPr/>
          <p:nvPr/>
        </p:nvSpPr>
        <p:spPr>
          <a:xfrm>
            <a:off x="1455997" y="97446"/>
            <a:ext cx="1614873"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综合训练</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1034480"/>
            <a:ext cx="11250000" cy="3907482"/>
            <a:chOff x="471000" y="934424"/>
            <a:chExt cx="11250000" cy="3907482"/>
          </a:xfrm>
        </p:grpSpPr>
        <p:sp>
          <p:nvSpPr>
            <p:cNvPr id="11" name="圆角矩形 10"/>
            <p:cNvSpPr/>
            <p:nvPr/>
          </p:nvSpPr>
          <p:spPr>
            <a:xfrm>
              <a:off x="471000" y="1094414"/>
              <a:ext cx="11250000" cy="3747492"/>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7" name="矩形 16"/>
          <p:cNvSpPr/>
          <p:nvPr/>
        </p:nvSpPr>
        <p:spPr>
          <a:xfrm>
            <a:off x="642236" y="1413570"/>
            <a:ext cx="10925577" cy="3323987"/>
          </a:xfrm>
          <a:prstGeom prst="rect">
            <a:avLst/>
          </a:prstGeom>
        </p:spPr>
        <p:txBody>
          <a:bodyPr wrap="square">
            <a:spAutoFit/>
          </a:bodyPr>
          <a:lstStyle/>
          <a:p>
            <a:pPr>
              <a:lnSpc>
                <a:spcPct val="150000"/>
              </a:lnSpc>
              <a:spcAft>
                <a:spcPts val="0"/>
              </a:spcAft>
              <a:tabLst>
                <a:tab pos="2250440" algn="l"/>
              </a:tabLst>
            </a:pPr>
            <a:r>
              <a:rPr lang="en-US" altLang="zh-CN" sz="28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42.195</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公里</a:t>
            </a:r>
            <a:r>
              <a:rPr lang="en-US" altLang="zh-CN" sz="2800" dirty="0">
                <a:latin typeface="宋体" panose="02010600030101010101" pitchFamily="2" charset="-122"/>
                <a:ea typeface="宋体" panose="02010600030101010101" pitchFamily="2"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为路程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正确</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en-US" altLang="zh-CN" sz="28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30</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分</a:t>
            </a:r>
            <a:r>
              <a:rPr lang="en-US" altLang="zh-CN" sz="2800" dirty="0">
                <a:latin typeface="宋体" panose="02010600030101010101" pitchFamily="2" charset="-122"/>
                <a:ea typeface="宋体" panose="02010600030101010101" pitchFamily="2"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为时刻</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错误</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研究</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运动员跑步的技术动作时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不能将运动员看成质点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错误</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spcAft>
                <a:spcPts val="0"/>
              </a:spcAft>
              <a:tabLst>
                <a:tab pos="2250440" algn="l"/>
              </a:tabLst>
            </a:pP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正在</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比赛的运动员感觉路旁的树木向后移动</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这是以自己为参考系</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错误。</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blinds(horizontal)">
                                      <p:cBhvr>
                                        <p:cTn id="13" dur="500"/>
                                        <p:tgtEl>
                                          <p:spTgt spid="1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blinds(horizontal)">
                                      <p:cBhvr>
                                        <p:cTn id="16" dur="500"/>
                                        <p:tgtEl>
                                          <p:spTgt spid="17">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blinds(horizontal)">
                                      <p:cBhvr>
                                        <p:cTn id="19"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21482"/>
            <a:ext cx="11412000" cy="3323987"/>
          </a:xfrm>
          <a:prstGeom prst="rect">
            <a:avLst/>
          </a:prstGeom>
        </p:spPr>
        <p:txBody>
          <a:bodyPr>
            <a:spAutoFit/>
          </a:bodyPr>
          <a:lstStyle/>
          <a:p>
            <a:pPr>
              <a:lnSpc>
                <a:spcPct val="150000"/>
              </a:lnSpc>
              <a:spcAft>
                <a:spcPts val="0"/>
              </a:spcAft>
              <a:tabLst>
                <a:tab pos="2250440" algn="l"/>
                <a:tab pos="6481445" algn="r"/>
              </a:tabLst>
            </a:pP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某人骑自行车沿直线从一斜坡坡底到坡顶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再从坡顶到坡底</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已知上坡时的平均速度大小为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 m/s,</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下坡时的平均速度大小为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6 m/s,</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则此人往返一次的平均速度大小与平均速率分别是</a:t>
            </a:r>
            <a:endParaRPr lang="zh-CN" altLang="zh-CN" sz="32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A.10 m/s</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 m/s	B.5 m/s</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4.8 m/s</a:t>
            </a:r>
            <a:endParaRPr lang="zh-CN" altLang="zh-CN" sz="32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C.10 m/s</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 m/s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4.8 m/s</a:t>
            </a:r>
            <a:endParaRPr lang="zh-CN" altLang="zh-CN" sz="32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817388"/>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2</a:t>
              </a:r>
              <a:endParaRPr lang="zh-CN" altLang="en-US" sz="1600" dirty="0">
                <a:solidFill>
                  <a:prstClr val="white"/>
                </a:solidFill>
              </a:endParaRPr>
            </a:p>
          </p:txBody>
        </p:sp>
      </p:grpSp>
      <p:sp>
        <p:nvSpPr>
          <p:cNvPr id="10" name="TextBox 14"/>
          <p:cNvSpPr txBox="1"/>
          <p:nvPr/>
        </p:nvSpPr>
        <p:spPr>
          <a:xfrm>
            <a:off x="3887466" y="3141762"/>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401945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kwMzllMmViNzQxMDg0MThiZGZiMDg4ZDRmZjZhYmMifQ=="/>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777</Words>
  <Application>Microsoft Office PowerPoint</Application>
  <PresentationFormat>自定义</PresentationFormat>
  <Paragraphs>160</Paragraphs>
  <Slides>22</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22</vt:i4>
      </vt:variant>
    </vt:vector>
  </HeadingPairs>
  <TitlesOfParts>
    <vt:vector size="36" baseType="lpstr">
      <vt:lpstr>DOUYU Font</vt:lpstr>
      <vt:lpstr>方正楷体_GBK</vt:lpstr>
      <vt:lpstr>方正中等线简体</vt:lpstr>
      <vt:lpstr>黑体</vt:lpstr>
      <vt:lpstr>华文黑体</vt:lpstr>
      <vt:lpstr>华文细黑</vt:lpstr>
      <vt:lpstr>宋体</vt:lpstr>
      <vt:lpstr>微软雅黑</vt:lpstr>
      <vt:lpstr>Arial</vt:lpstr>
      <vt:lpstr>Calibri</vt:lpstr>
      <vt:lpstr>Cambria Math</vt:lpstr>
      <vt:lpstr>Courier New</vt:lpstr>
      <vt:lpstr>Times New Roman</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Administrator</cp:lastModifiedBy>
  <cp:revision>6600</cp:revision>
  <dcterms:created xsi:type="dcterms:W3CDTF">2014-11-27T01:03:00Z</dcterms:created>
  <dcterms:modified xsi:type="dcterms:W3CDTF">2024-06-07T03:38:39Z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FACF11E2EA8A4EB9A823E81D0CED0350_12</vt:lpwstr>
  </property>
</Properties>
</file>